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59" r:id="rId6"/>
    <p:sldId id="263" r:id="rId7"/>
    <p:sldId id="260"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384"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EAE9A-7AE9-984A-BC91-A351B5A8458C}"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12951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EAE9A-7AE9-984A-BC91-A351B5A8458C}"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336964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EAE9A-7AE9-984A-BC91-A351B5A8458C}"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210419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EAE9A-7AE9-984A-BC91-A351B5A8458C}"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2161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EAE9A-7AE9-984A-BC91-A351B5A8458C}" type="datetimeFigureOut">
              <a:rPr lang="en-US" smtClean="0"/>
              <a:t>11/18/14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360246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EAE9A-7AE9-984A-BC91-A351B5A8458C}"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112859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EAE9A-7AE9-984A-BC91-A351B5A8458C}" type="datetimeFigureOut">
              <a:rPr lang="en-US" smtClean="0"/>
              <a:t>11/18/14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343077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EAE9A-7AE9-984A-BC91-A351B5A8458C}" type="datetimeFigureOut">
              <a:rPr lang="en-US" smtClean="0"/>
              <a:t>11/18/14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38805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EAE9A-7AE9-984A-BC91-A351B5A8458C}" type="datetimeFigureOut">
              <a:rPr lang="en-US" smtClean="0"/>
              <a:t>11/18/14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155763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EAE9A-7AE9-984A-BC91-A351B5A8458C}"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39343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EAE9A-7AE9-984A-BC91-A351B5A8458C}" type="datetimeFigureOut">
              <a:rPr lang="en-US" smtClean="0"/>
              <a:t>11/18/14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0F867-293F-614E-8B9D-01E274C485A4}" type="slidenum">
              <a:rPr lang="en-US" smtClean="0"/>
              <a:t>‹#›</a:t>
            </a:fld>
            <a:endParaRPr lang="en-US"/>
          </a:p>
        </p:txBody>
      </p:sp>
    </p:spTree>
    <p:extLst>
      <p:ext uri="{BB962C8B-B14F-4D97-AF65-F5344CB8AC3E}">
        <p14:creationId xmlns:p14="http://schemas.microsoft.com/office/powerpoint/2010/main" val="1510712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EAE9A-7AE9-984A-BC91-A351B5A8458C}" type="datetimeFigureOut">
              <a:rPr lang="en-US" smtClean="0"/>
              <a:t>11/18/14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0F867-293F-614E-8B9D-01E274C485A4}" type="slidenum">
              <a:rPr lang="en-US" smtClean="0"/>
              <a:t>‹#›</a:t>
            </a:fld>
            <a:endParaRPr lang="en-US"/>
          </a:p>
        </p:txBody>
      </p:sp>
    </p:spTree>
    <p:extLst>
      <p:ext uri="{BB962C8B-B14F-4D97-AF65-F5344CB8AC3E}">
        <p14:creationId xmlns:p14="http://schemas.microsoft.com/office/powerpoint/2010/main" val="406570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hyperlink" Target="http://www.digitalrev.com/article/how-to-setup-your-camera/MzM2NjA2NTE_A" TargetMode="External"/><Relationship Id="rId4" Type="http://schemas.openxmlformats.org/officeDocument/2006/relationships/hyperlink" Target="http://publiclab.org/notes/ceich/3-1-2012/long-exposure-photography" TargetMode="External"/><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hyperlink" Target="http://scripts.mit.edu/~eric_r/glowdoodle/index.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1.infraredtraining.com/view/?id=4004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890101" y="0"/>
            <a:ext cx="4114285" cy="2314286"/>
          </a:xfrm>
          <a:prstGeom prst="rect">
            <a:avLst/>
          </a:prstGeom>
        </p:spPr>
      </p:pic>
      <p:sp>
        <p:nvSpPr>
          <p:cNvPr id="2" name="Title 1"/>
          <p:cNvSpPr>
            <a:spLocks noGrp="1"/>
          </p:cNvSpPr>
          <p:nvPr>
            <p:ph type="ctrTitle"/>
          </p:nvPr>
        </p:nvSpPr>
        <p:spPr>
          <a:xfrm>
            <a:off x="685800" y="2531172"/>
            <a:ext cx="7772400" cy="1470025"/>
          </a:xfrm>
        </p:spPr>
        <p:txBody>
          <a:bodyPr/>
          <a:lstStyle/>
          <a:p>
            <a:r>
              <a:rPr lang="en-US" dirty="0" smtClean="0"/>
              <a:t>How to Make Thermal Images from a Thermal Flashlight</a:t>
            </a:r>
            <a:endParaRPr lang="en-US" dirty="0"/>
          </a:p>
        </p:txBody>
      </p:sp>
      <p:sp>
        <p:nvSpPr>
          <p:cNvPr id="3" name="Subtitle 2"/>
          <p:cNvSpPr>
            <a:spLocks noGrp="1"/>
          </p:cNvSpPr>
          <p:nvPr>
            <p:ph type="subTitle" idx="1"/>
          </p:nvPr>
        </p:nvSpPr>
        <p:spPr>
          <a:xfrm>
            <a:off x="0" y="4215544"/>
            <a:ext cx="9234660" cy="1752600"/>
          </a:xfrm>
        </p:spPr>
        <p:txBody>
          <a:bodyPr>
            <a:normAutofit/>
          </a:bodyPr>
          <a:lstStyle/>
          <a:p>
            <a:pPr algn="l"/>
            <a:r>
              <a:rPr lang="en-US" dirty="0" smtClean="0"/>
              <a:t>Thermal flashlight images are made using a long exposure photograph to capture the reflection of your flashlight as </a:t>
            </a:r>
            <a:r>
              <a:rPr lang="en-US" dirty="0" smtClean="0"/>
              <a:t>you </a:t>
            </a:r>
            <a:r>
              <a:rPr lang="en-US" dirty="0" smtClean="0"/>
              <a:t>move it around. </a:t>
            </a:r>
            <a:endParaRPr lang="en-US" dirty="0"/>
          </a:p>
        </p:txBody>
      </p:sp>
      <p:pic>
        <p:nvPicPr>
          <p:cNvPr id="4" name="Picture 3" descr="light strea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085714" cy="2314286"/>
          </a:xfrm>
          <a:prstGeom prst="rect">
            <a:avLst/>
          </a:prstGeom>
        </p:spPr>
      </p:pic>
      <p:pic>
        <p:nvPicPr>
          <p:cNvPr id="5" name="Picture 4" descr="ThermalImagepipe70-9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714" y="0"/>
            <a:ext cx="3085715" cy="2314286"/>
          </a:xfrm>
          <a:prstGeom prst="rect">
            <a:avLst/>
          </a:prstGeom>
        </p:spPr>
      </p:pic>
    </p:spTree>
    <p:extLst>
      <p:ext uri="{BB962C8B-B14F-4D97-AF65-F5344CB8AC3E}">
        <p14:creationId xmlns:p14="http://schemas.microsoft.com/office/powerpoint/2010/main" val="23234359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a:t>
            </a:r>
            <a:r>
              <a:rPr lang="en-US" dirty="0" smtClean="0"/>
              <a:t>Choose your light tracking approach</a:t>
            </a:r>
            <a:endParaRPr lang="en-US" dirty="0"/>
          </a:p>
        </p:txBody>
      </p:sp>
      <p:sp>
        <p:nvSpPr>
          <p:cNvPr id="3" name="Content Placeholder 2"/>
          <p:cNvSpPr>
            <a:spLocks noGrp="1"/>
          </p:cNvSpPr>
          <p:nvPr>
            <p:ph idx="1"/>
          </p:nvPr>
        </p:nvSpPr>
        <p:spPr>
          <a:xfrm>
            <a:off x="457200" y="1600200"/>
            <a:ext cx="4734520" cy="5257800"/>
          </a:xfrm>
        </p:spPr>
        <p:txBody>
          <a:bodyPr>
            <a:normAutofit fontScale="40000" lnSpcReduction="20000"/>
          </a:bodyPr>
          <a:lstStyle/>
          <a:p>
            <a:r>
              <a:rPr lang="en-US" dirty="0" err="1" smtClean="0">
                <a:solidFill>
                  <a:schemeClr val="bg1">
                    <a:lumMod val="50000"/>
                  </a:schemeClr>
                </a:solidFill>
              </a:rPr>
              <a:t>Glowdoodle</a:t>
            </a:r>
            <a:r>
              <a:rPr lang="en-US" dirty="0" smtClean="0">
                <a:solidFill>
                  <a:schemeClr val="bg1">
                    <a:lumMod val="50000"/>
                  </a:schemeClr>
                </a:solidFill>
              </a:rPr>
              <a:t>, this is free software that you can use online or download. It tracks light and a takes a picture through your webcam. The pictures are not very high quality, but it is a quick and effective method to cover a whole room.</a:t>
            </a:r>
            <a:r>
              <a:rPr lang="en-US" dirty="0">
                <a:solidFill>
                  <a:schemeClr val="bg1">
                    <a:lumMod val="50000"/>
                  </a:schemeClr>
                </a:solidFill>
              </a:rPr>
              <a:t> </a:t>
            </a:r>
            <a:r>
              <a:rPr lang="en-US" dirty="0" smtClean="0">
                <a:solidFill>
                  <a:schemeClr val="bg1">
                    <a:lumMod val="50000"/>
                  </a:schemeClr>
                </a:solidFill>
              </a:rPr>
              <a:t>Rather than uploading your pictures online which can be hard to find, try taking a screen shot of your screen and saving your own version.</a:t>
            </a:r>
            <a:endParaRPr lang="en-US" dirty="0">
              <a:solidFill>
                <a:schemeClr val="bg1">
                  <a:lumMod val="50000"/>
                </a:schemeClr>
              </a:solidFill>
              <a:hlinkClick r:id="rId2"/>
            </a:endParaRPr>
          </a:p>
          <a:p>
            <a:pPr marL="0" indent="0">
              <a:buNone/>
            </a:pPr>
            <a:r>
              <a:rPr lang="en-US" dirty="0" smtClean="0">
                <a:hlinkClick r:id="rId2"/>
              </a:rPr>
              <a:t>http://scripts.mit.edu/~eric_r/glowdoodle/index.php</a:t>
            </a:r>
            <a:endParaRPr lang="en-US" dirty="0" smtClean="0"/>
          </a:p>
          <a:p>
            <a:pPr marL="0" indent="0">
              <a:buNone/>
            </a:pPr>
            <a:endParaRPr lang="en-US" dirty="0" smtClean="0"/>
          </a:p>
          <a:p>
            <a:r>
              <a:rPr lang="en-US" dirty="0" smtClean="0">
                <a:solidFill>
                  <a:schemeClr val="bg1">
                    <a:lumMod val="50000"/>
                  </a:schemeClr>
                </a:solidFill>
              </a:rPr>
              <a:t>Take a long exposure with a  camera. You’ll have to do a little bit of research on how to set your camera to take long exposures. This option will give you the highest quality pictures. Using a tripod is highly </a:t>
            </a:r>
            <a:r>
              <a:rPr lang="en-US" dirty="0" smtClean="0">
                <a:solidFill>
                  <a:schemeClr val="bg1">
                    <a:lumMod val="50000"/>
                  </a:schemeClr>
                </a:solidFill>
              </a:rPr>
              <a:t>recommended </a:t>
            </a:r>
            <a:r>
              <a:rPr lang="en-US" dirty="0" smtClean="0">
                <a:solidFill>
                  <a:schemeClr val="bg1">
                    <a:lumMod val="50000"/>
                  </a:schemeClr>
                </a:solidFill>
              </a:rPr>
              <a:t>to make sure your pictures are stable.</a:t>
            </a:r>
          </a:p>
          <a:p>
            <a:pPr marL="0" indent="0">
              <a:buNone/>
            </a:pPr>
            <a:r>
              <a:rPr lang="en-US" dirty="0" smtClean="0">
                <a:hlinkClick r:id="rId3"/>
              </a:rPr>
              <a:t>http://www.digitalrev.com/article/how-to-setup-your-camera/MzM2NjA2NTE_A</a:t>
            </a:r>
            <a:endParaRPr lang="en-US" dirty="0" smtClean="0"/>
          </a:p>
          <a:p>
            <a:pPr marL="0" indent="0">
              <a:buNone/>
            </a:pPr>
            <a:r>
              <a:rPr lang="en-US" dirty="0" smtClean="0">
                <a:hlinkClick r:id="rId4"/>
              </a:rPr>
              <a:t>http://publiclab.org/notes/ceich/3-1-2012/long-exposure-photography</a:t>
            </a:r>
            <a:endParaRPr lang="en-US" dirty="0" smtClean="0"/>
          </a:p>
          <a:p>
            <a:pPr marL="0" indent="0">
              <a:buNone/>
            </a:pPr>
            <a:endParaRPr lang="en-US" dirty="0" smtClean="0"/>
          </a:p>
          <a:p>
            <a:r>
              <a:rPr lang="en-US" dirty="0" smtClean="0">
                <a:solidFill>
                  <a:schemeClr val="bg1">
                    <a:lumMod val="50000"/>
                  </a:schemeClr>
                </a:solidFill>
              </a:rPr>
              <a:t>Download a light streak application to your phone. This depends on what phone you have, search for light streaking or long exposure applications. It’s a good idea to use tripod to keep your phone still while you capture images.</a:t>
            </a:r>
          </a:p>
          <a:p>
            <a:endParaRPr lang="en-US" dirty="0">
              <a:solidFill>
                <a:schemeClr val="bg1">
                  <a:lumMod val="50000"/>
                </a:schemeClr>
              </a:solidFill>
            </a:endParaRPr>
          </a:p>
          <a:p>
            <a:r>
              <a:rPr lang="en-US" dirty="0" smtClean="0">
                <a:solidFill>
                  <a:schemeClr val="bg1">
                    <a:lumMod val="50000"/>
                  </a:schemeClr>
                </a:solidFill>
              </a:rPr>
              <a:t>Also consider taking a video of your thermal flashlight investigation, this can be helpful for capturing thermal monitoring done in the daylight or outdoors where you can’t control visible light.</a:t>
            </a:r>
            <a:endParaRPr lang="en-US" dirty="0">
              <a:solidFill>
                <a:schemeClr val="bg1">
                  <a:lumMod val="50000"/>
                </a:schemeClr>
              </a:solidFill>
            </a:endParaRPr>
          </a:p>
        </p:txBody>
      </p:sp>
      <p:pic>
        <p:nvPicPr>
          <p:cNvPr id="4" name="Picture 3" descr="ThermalImagepipe70-9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805" y="1417638"/>
            <a:ext cx="2829995" cy="2122496"/>
          </a:xfrm>
          <a:prstGeom prst="rect">
            <a:avLst/>
          </a:prstGeom>
        </p:spPr>
      </p:pic>
      <p:pic>
        <p:nvPicPr>
          <p:cNvPr id="5" name="Picture 4" descr="PLOTS temp colors2_s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3980" y="4208664"/>
            <a:ext cx="2972820" cy="2039355"/>
          </a:xfrm>
          <a:prstGeom prst="rect">
            <a:avLst/>
          </a:prstGeom>
        </p:spPr>
      </p:pic>
    </p:spTree>
    <p:extLst>
      <p:ext uri="{BB962C8B-B14F-4D97-AF65-F5344CB8AC3E}">
        <p14:creationId xmlns:p14="http://schemas.microsoft.com/office/powerpoint/2010/main" val="18959903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4138"/>
            <a:ext cx="7772400" cy="1083541"/>
          </a:xfrm>
        </p:spPr>
        <p:txBody>
          <a:bodyPr/>
          <a:lstStyle/>
          <a:p>
            <a:r>
              <a:rPr lang="en-US" dirty="0" smtClean="0"/>
              <a:t>Long exposure: Technical points</a:t>
            </a:r>
            <a:endParaRPr lang="en-US" dirty="0"/>
          </a:p>
        </p:txBody>
      </p:sp>
      <p:sp>
        <p:nvSpPr>
          <p:cNvPr id="3" name="Subtitle 2"/>
          <p:cNvSpPr>
            <a:spLocks noGrp="1"/>
          </p:cNvSpPr>
          <p:nvPr>
            <p:ph type="subTitle" idx="1"/>
          </p:nvPr>
        </p:nvSpPr>
        <p:spPr>
          <a:xfrm>
            <a:off x="346364" y="1407680"/>
            <a:ext cx="8370454" cy="5242502"/>
          </a:xfrm>
        </p:spPr>
        <p:txBody>
          <a:bodyPr>
            <a:normAutofit fontScale="47500" lnSpcReduction="20000"/>
          </a:bodyPr>
          <a:lstStyle/>
          <a:p>
            <a:pPr marL="457200" indent="-457200" algn="l">
              <a:buFont typeface="Arial"/>
              <a:buChar char="•"/>
            </a:pPr>
            <a:r>
              <a:rPr lang="en-US" sz="3400" dirty="0" smtClean="0"/>
              <a:t>Use a tripod, or prop up the phone</a:t>
            </a:r>
            <a:br>
              <a:rPr lang="en-US" sz="3400" dirty="0" smtClean="0"/>
            </a:br>
            <a:r>
              <a:rPr lang="en-US" sz="3400" dirty="0" smtClean="0"/>
              <a:t>(</a:t>
            </a:r>
            <a:r>
              <a:rPr lang="en-US" sz="3400" dirty="0" err="1" smtClean="0"/>
              <a:t>Glif</a:t>
            </a:r>
            <a:r>
              <a:rPr lang="en-US" sz="3400" dirty="0" smtClean="0"/>
              <a:t>+ is a popular iPhone tripod, should you want one, but you can also build one DIY-style)</a:t>
            </a:r>
          </a:p>
          <a:p>
            <a:pPr marL="457200" indent="-457200" algn="l">
              <a:buFont typeface="Arial"/>
              <a:buChar char="•"/>
            </a:pPr>
            <a:r>
              <a:rPr lang="en-US" sz="3400" dirty="0" smtClean="0"/>
              <a:t>If you have an iPhone, you can use your Apple </a:t>
            </a:r>
            <a:r>
              <a:rPr lang="en-US" sz="3400" dirty="0" err="1" smtClean="0"/>
              <a:t>earbuds</a:t>
            </a:r>
            <a:r>
              <a:rPr lang="en-US" sz="3400" dirty="0" smtClean="0"/>
              <a:t> for shutter release. If you plug in the white </a:t>
            </a:r>
            <a:r>
              <a:rPr lang="en-US" sz="3400" dirty="0" err="1" smtClean="0"/>
              <a:t>earbuds</a:t>
            </a:r>
            <a:r>
              <a:rPr lang="en-US" sz="3400" dirty="0" smtClean="0"/>
              <a:t> that were included with your iPhone, open the camera app and press the volume up button, you’ll be able to take photos without physically touching your iPhone. This will reduce camera shake. The app needs to support turn on the Volume Shutter (in the settings for the app)</a:t>
            </a:r>
            <a:br>
              <a:rPr lang="en-US" sz="3400" dirty="0" smtClean="0"/>
            </a:br>
            <a:endParaRPr lang="en-US" sz="3400" dirty="0" smtClean="0"/>
          </a:p>
          <a:p>
            <a:pPr marL="457200" indent="-457200" algn="l">
              <a:buFont typeface="Arial"/>
              <a:buChar char="•"/>
            </a:pPr>
            <a:r>
              <a:rPr lang="en-US" sz="3400" dirty="0" smtClean="0"/>
              <a:t>Long exposure apps: Glow Doodle (make sure it is for photography, not for finger drawing!); Slow Shutter Cam; </a:t>
            </a:r>
            <a:r>
              <a:rPr lang="en-US" sz="3400" dirty="0" err="1" smtClean="0"/>
              <a:t>LongExpo</a:t>
            </a:r>
            <a:r>
              <a:rPr lang="en-US" sz="3400" dirty="0" smtClean="0"/>
              <a:t>; Average Camera Pro; Camera FV-5 Lite; </a:t>
            </a:r>
            <a:r>
              <a:rPr lang="en-US" sz="3400" dirty="0" err="1" smtClean="0"/>
              <a:t>NightCap</a:t>
            </a:r>
            <a:r>
              <a:rPr lang="en-US" sz="3400" dirty="0" smtClean="0"/>
              <a:t> Pro</a:t>
            </a:r>
          </a:p>
          <a:p>
            <a:pPr marL="457200" indent="-457200" algn="l">
              <a:buFont typeface="Arial"/>
              <a:buChar char="•"/>
            </a:pPr>
            <a:r>
              <a:rPr lang="en-US" sz="3400" dirty="0" smtClean="0"/>
              <a:t>For a regular digital camera, use bulb mode. </a:t>
            </a:r>
            <a:r>
              <a:rPr lang="en-US" sz="3400" dirty="0" smtClean="0">
                <a:effectLst/>
              </a:rPr>
              <a:t>Bulb mode is a certain way of controlling your camera’s shutter; it can keep it open for long periods of time. All cameras are different, but once you switch your camera over to bulb mode, you either press the shutter button once to open the shutter, and then you press it again to close the shutter, or you hold the shutter button down for how long you want. </a:t>
            </a:r>
          </a:p>
          <a:p>
            <a:pPr marL="457200" indent="-457200" algn="l">
              <a:buFont typeface="Arial"/>
              <a:buChar char="•"/>
            </a:pPr>
            <a:endParaRPr lang="en-US" sz="3400" dirty="0"/>
          </a:p>
          <a:p>
            <a:pPr marL="457200" indent="-457200" algn="l">
              <a:buFont typeface="Arial"/>
              <a:buChar char="•"/>
            </a:pPr>
            <a:r>
              <a:rPr lang="en-US" sz="3400" dirty="0" smtClean="0"/>
              <a:t>You will need to do trail and error to find the right settings for your documentation. Take lots and lots and lots of photos, and choose the right one—or, if you have </a:t>
            </a:r>
            <a:r>
              <a:rPr lang="en-US" sz="3400" dirty="0" err="1" smtClean="0"/>
              <a:t>photoshop</a:t>
            </a:r>
            <a:r>
              <a:rPr lang="en-US" sz="3400" dirty="0" smtClean="0"/>
              <a:t>, you can layer the photos over each other to get an overall effect. </a:t>
            </a:r>
          </a:p>
          <a:p>
            <a:r>
              <a:rPr lang="en-US" sz="3400" dirty="0" smtClean="0"/>
              <a:t> </a:t>
            </a:r>
          </a:p>
          <a:p>
            <a:pPr marL="457200" indent="-457200">
              <a:buFont typeface="Arial"/>
              <a:buChar char="•"/>
            </a:pPr>
            <a:endParaRPr lang="en-US" dirty="0"/>
          </a:p>
        </p:txBody>
      </p:sp>
    </p:spTree>
    <p:extLst>
      <p:ext uri="{BB962C8B-B14F-4D97-AF65-F5344CB8AC3E}">
        <p14:creationId xmlns:p14="http://schemas.microsoft.com/office/powerpoint/2010/main" val="37910126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26"/>
            <a:ext cx="8229600" cy="1143000"/>
          </a:xfrm>
        </p:spPr>
        <p:txBody>
          <a:bodyPr>
            <a:normAutofit fontScale="90000"/>
          </a:bodyPr>
          <a:lstStyle/>
          <a:p>
            <a:r>
              <a:rPr lang="en-US" dirty="0" smtClean="0"/>
              <a:t>Second: </a:t>
            </a:r>
            <a:r>
              <a:rPr lang="en-US" dirty="0" smtClean="0"/>
              <a:t>choose your imaging location</a:t>
            </a:r>
            <a:endParaRPr lang="en-US" dirty="0"/>
          </a:p>
        </p:txBody>
      </p:sp>
      <p:sp>
        <p:nvSpPr>
          <p:cNvPr id="8" name="Content Placeholder 2"/>
          <p:cNvSpPr>
            <a:spLocks noGrp="1"/>
          </p:cNvSpPr>
          <p:nvPr>
            <p:ph idx="1"/>
          </p:nvPr>
        </p:nvSpPr>
        <p:spPr>
          <a:xfrm>
            <a:off x="457200" y="1413367"/>
            <a:ext cx="8229600" cy="3436057"/>
          </a:xfrm>
        </p:spPr>
        <p:txBody>
          <a:bodyPr>
            <a:normAutofit/>
          </a:bodyPr>
          <a:lstStyle/>
          <a:p>
            <a:r>
              <a:rPr lang="en-US" sz="2400" dirty="0" smtClean="0">
                <a:solidFill>
                  <a:schemeClr val="bg1">
                    <a:lumMod val="50000"/>
                  </a:schemeClr>
                </a:solidFill>
              </a:rPr>
              <a:t>To make successful thermal images you location needs to be dark, so turn off lights or try to otherwise limit ambient light however…</a:t>
            </a:r>
          </a:p>
          <a:p>
            <a:r>
              <a:rPr lang="en-US" sz="2400" dirty="0" smtClean="0">
                <a:solidFill>
                  <a:schemeClr val="bg1">
                    <a:lumMod val="50000"/>
                  </a:schemeClr>
                </a:solidFill>
              </a:rPr>
              <a:t>Take a picture of the location before you turn off the lights, this daylight image will be helpful to match against your thermal image.</a:t>
            </a:r>
          </a:p>
          <a:p>
            <a:pPr marL="0" indent="0">
              <a:buNone/>
            </a:pPr>
            <a:endParaRPr lang="en-US" sz="2400" dirty="0"/>
          </a:p>
        </p:txBody>
      </p:sp>
      <p:pic>
        <p:nvPicPr>
          <p:cNvPr id="9" name="Picture 8" descr="ThermalFlashlighthowto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964" y="3752181"/>
            <a:ext cx="4141092" cy="3105819"/>
          </a:xfrm>
          <a:prstGeom prst="rect">
            <a:avLst/>
          </a:prstGeom>
        </p:spPr>
      </p:pic>
      <p:pic>
        <p:nvPicPr>
          <p:cNvPr id="10" name="Picture 9" descr="ThermalFlashlightHowTo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32760"/>
            <a:ext cx="4033053" cy="3025240"/>
          </a:xfrm>
          <a:prstGeom prst="rect">
            <a:avLst/>
          </a:prstGeom>
        </p:spPr>
      </p:pic>
    </p:spTree>
    <p:extLst>
      <p:ext uri="{BB962C8B-B14F-4D97-AF65-F5344CB8AC3E}">
        <p14:creationId xmlns:p14="http://schemas.microsoft.com/office/powerpoint/2010/main" val="3689361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Third: </a:t>
            </a:r>
            <a:r>
              <a:rPr lang="en-US" dirty="0" smtClean="0"/>
              <a:t>set your flashlight to the right temperature range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50000"/>
                  </a:schemeClr>
                </a:solidFill>
              </a:rPr>
              <a:t>Measure the ambient temperature in the room, and consider the temperature range of the phenomena you are hoping to map. Set your Thermal Flashlight accordingly.</a:t>
            </a:r>
          </a:p>
          <a:p>
            <a:r>
              <a:rPr lang="en-US" dirty="0" smtClean="0">
                <a:solidFill>
                  <a:schemeClr val="bg1">
                    <a:lumMod val="50000"/>
                  </a:schemeClr>
                </a:solidFill>
              </a:rPr>
              <a:t>What you see in your infrared images will depend on the range you set your camera to. Here are galleries of FLIR images with temperature ranges for reference: </a:t>
            </a:r>
          </a:p>
          <a:p>
            <a:r>
              <a:rPr lang="en-US" dirty="0" smtClean="0">
                <a:hlinkClick r:id="rId2"/>
              </a:rPr>
              <a:t>http://www1.infraredtraining.com/view/?id=40048</a:t>
            </a:r>
            <a:endParaRPr lang="en-US" dirty="0" smtClean="0"/>
          </a:p>
          <a:p>
            <a:r>
              <a:rPr lang="en-US" dirty="0" smtClean="0">
                <a:solidFill>
                  <a:schemeClr val="bg1">
                    <a:lumMod val="50000"/>
                  </a:schemeClr>
                </a:solidFill>
              </a:rPr>
              <a:t>Make sure to record what range you set your Thermal Flashlight </a:t>
            </a:r>
            <a:r>
              <a:rPr lang="en-US" dirty="0" smtClean="0">
                <a:solidFill>
                  <a:schemeClr val="bg1">
                    <a:lumMod val="50000"/>
                  </a:schemeClr>
                </a:solidFill>
              </a:rPr>
              <a:t>to.</a:t>
            </a:r>
          </a:p>
          <a:p>
            <a:r>
              <a:rPr lang="en-US" dirty="0" smtClean="0">
                <a:solidFill>
                  <a:schemeClr val="bg1">
                    <a:lumMod val="50000"/>
                  </a:schemeClr>
                </a:solidFill>
              </a:rPr>
              <a:t>Also try experimenting with different temperature ranges</a:t>
            </a:r>
            <a:endParaRPr lang="en-US" dirty="0" smtClean="0">
              <a:solidFill>
                <a:schemeClr val="bg1">
                  <a:lumMod val="50000"/>
                </a:schemeClr>
              </a:solidFill>
            </a:endParaRPr>
          </a:p>
          <a:p>
            <a:endParaRPr lang="en-US" dirty="0"/>
          </a:p>
        </p:txBody>
      </p:sp>
    </p:spTree>
    <p:extLst>
      <p:ext uri="{BB962C8B-B14F-4D97-AF65-F5344CB8AC3E}">
        <p14:creationId xmlns:p14="http://schemas.microsoft.com/office/powerpoint/2010/main" val="1159833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80" y="89863"/>
            <a:ext cx="8229600" cy="1143000"/>
          </a:xfrm>
        </p:spPr>
        <p:txBody>
          <a:bodyPr/>
          <a:lstStyle/>
          <a:p>
            <a:r>
              <a:rPr lang="en-US" dirty="0" smtClean="0"/>
              <a:t>Make your images!</a:t>
            </a:r>
            <a:endParaRPr lang="en-US" dirty="0"/>
          </a:p>
        </p:txBody>
      </p:sp>
      <p:sp>
        <p:nvSpPr>
          <p:cNvPr id="3" name="Content Placeholder 2"/>
          <p:cNvSpPr>
            <a:spLocks noGrp="1"/>
          </p:cNvSpPr>
          <p:nvPr>
            <p:ph idx="1"/>
          </p:nvPr>
        </p:nvSpPr>
        <p:spPr>
          <a:xfrm>
            <a:off x="66846" y="1136500"/>
            <a:ext cx="3520565" cy="5721500"/>
          </a:xfrm>
        </p:spPr>
        <p:txBody>
          <a:bodyPr>
            <a:normAutofit fontScale="70000" lnSpcReduction="20000"/>
          </a:bodyPr>
          <a:lstStyle/>
          <a:p>
            <a:r>
              <a:rPr lang="en-US" dirty="0" smtClean="0">
                <a:solidFill>
                  <a:schemeClr val="bg1">
                    <a:lumMod val="50000"/>
                  </a:schemeClr>
                </a:solidFill>
              </a:rPr>
              <a:t>Set your long exposure photograph going and walk around your space</a:t>
            </a:r>
          </a:p>
          <a:p>
            <a:endParaRPr lang="en-US" dirty="0" smtClean="0">
              <a:solidFill>
                <a:schemeClr val="bg1">
                  <a:lumMod val="50000"/>
                </a:schemeClr>
              </a:solidFill>
            </a:endParaRPr>
          </a:p>
          <a:p>
            <a:r>
              <a:rPr lang="en-US" dirty="0" smtClean="0">
                <a:solidFill>
                  <a:schemeClr val="bg1">
                    <a:lumMod val="50000"/>
                  </a:schemeClr>
                </a:solidFill>
              </a:rPr>
              <a:t>For most accurate results keep the flashlight close (~1 </a:t>
            </a:r>
            <a:r>
              <a:rPr lang="en-US" dirty="0" err="1" smtClean="0">
                <a:solidFill>
                  <a:schemeClr val="bg1">
                    <a:lumMod val="50000"/>
                  </a:schemeClr>
                </a:solidFill>
              </a:rPr>
              <a:t>ft</a:t>
            </a:r>
            <a:r>
              <a:rPr lang="en-US" dirty="0" smtClean="0">
                <a:solidFill>
                  <a:schemeClr val="bg1">
                    <a:lumMod val="50000"/>
                  </a:schemeClr>
                </a:solidFill>
              </a:rPr>
              <a:t>) from the surface of what your are imaging</a:t>
            </a:r>
          </a:p>
          <a:p>
            <a:endParaRPr lang="en-US" dirty="0" smtClean="0">
              <a:solidFill>
                <a:schemeClr val="bg1">
                  <a:lumMod val="50000"/>
                </a:schemeClr>
              </a:solidFill>
            </a:endParaRPr>
          </a:p>
          <a:p>
            <a:r>
              <a:rPr lang="en-US" dirty="0" smtClean="0">
                <a:solidFill>
                  <a:schemeClr val="bg1">
                    <a:lumMod val="50000"/>
                  </a:schemeClr>
                </a:solidFill>
              </a:rPr>
              <a:t>Make sure don’t point the LED of the flashlight directly at camera or you will create dazzling light streaks.</a:t>
            </a:r>
          </a:p>
          <a:p>
            <a:endParaRPr lang="en-US" dirty="0" smtClean="0">
              <a:solidFill>
                <a:schemeClr val="bg1">
                  <a:lumMod val="50000"/>
                </a:schemeClr>
              </a:solidFill>
            </a:endParaRPr>
          </a:p>
          <a:p>
            <a:r>
              <a:rPr lang="en-US" dirty="0" smtClean="0">
                <a:solidFill>
                  <a:schemeClr val="bg1">
                    <a:lumMod val="50000"/>
                  </a:schemeClr>
                </a:solidFill>
              </a:rPr>
              <a:t>Instead try to capture the reflection of the LED on from the surface of what you are trying to image.</a:t>
            </a:r>
            <a:endParaRPr lang="en-US" dirty="0">
              <a:solidFill>
                <a:schemeClr val="bg1">
                  <a:lumMod val="50000"/>
                </a:schemeClr>
              </a:solidFill>
            </a:endParaRPr>
          </a:p>
        </p:txBody>
      </p:sp>
      <p:pic>
        <p:nvPicPr>
          <p:cNvPr id="4" name="Picture 3" descr="ThermalFlashlighthow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514" y="1136500"/>
            <a:ext cx="5392258" cy="2596077"/>
          </a:xfrm>
          <a:prstGeom prst="rect">
            <a:avLst/>
          </a:prstGeom>
        </p:spPr>
      </p:pic>
      <p:pic>
        <p:nvPicPr>
          <p:cNvPr id="5" name="Picture 4"/>
          <p:cNvPicPr>
            <a:picLocks noChangeAspect="1"/>
          </p:cNvPicPr>
          <p:nvPr/>
        </p:nvPicPr>
        <p:blipFill>
          <a:blip r:embed="rId3"/>
          <a:stretch>
            <a:fillRect/>
          </a:stretch>
        </p:blipFill>
        <p:spPr>
          <a:xfrm>
            <a:off x="5432902" y="4856480"/>
            <a:ext cx="3253898" cy="1830318"/>
          </a:xfrm>
          <a:prstGeom prst="rect">
            <a:avLst/>
          </a:prstGeom>
        </p:spPr>
      </p:pic>
      <p:pic>
        <p:nvPicPr>
          <p:cNvPr id="6" name="Picture 5" descr="light strea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178" y="3030807"/>
            <a:ext cx="2434230" cy="1825673"/>
          </a:xfrm>
          <a:prstGeom prst="rect">
            <a:avLst/>
          </a:prstGeom>
        </p:spPr>
      </p:pic>
      <p:cxnSp>
        <p:nvCxnSpPr>
          <p:cNvPr id="9" name="Straight Arrow Connector 8"/>
          <p:cNvCxnSpPr/>
          <p:nvPr/>
        </p:nvCxnSpPr>
        <p:spPr>
          <a:xfrm flipV="1">
            <a:off x="3275463" y="4144885"/>
            <a:ext cx="2112875" cy="26741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587411" y="5704786"/>
            <a:ext cx="2228206"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951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785758"/>
          </a:xfrm>
        </p:spPr>
        <p:txBody>
          <a:bodyPr>
            <a:normAutofit fontScale="90000"/>
          </a:bodyPr>
          <a:lstStyle/>
          <a:p>
            <a:r>
              <a:rPr lang="en-US" dirty="0" smtClean="0"/>
              <a:t>Consider Printing a color wheel and marking it with your temperature range to help read your images</a:t>
            </a:r>
            <a:endParaRPr lang="en-US" dirty="0"/>
          </a:p>
        </p:txBody>
      </p:sp>
      <p:pic>
        <p:nvPicPr>
          <p:cNvPr id="4" name="Picture 3" descr="Screen Shot 2014-11-18 at 1.25.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69" y="2060396"/>
            <a:ext cx="5575687" cy="4724728"/>
          </a:xfrm>
          <a:prstGeom prst="rect">
            <a:avLst/>
          </a:prstGeom>
        </p:spPr>
      </p:pic>
    </p:spTree>
    <p:extLst>
      <p:ext uri="{BB962C8B-B14F-4D97-AF65-F5344CB8AC3E}">
        <p14:creationId xmlns:p14="http://schemas.microsoft.com/office/powerpoint/2010/main" val="3213384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71"/>
            <a:ext cx="8229600" cy="1143000"/>
          </a:xfrm>
        </p:spPr>
        <p:txBody>
          <a:bodyPr/>
          <a:lstStyle/>
          <a:p>
            <a:r>
              <a:rPr lang="en-US" dirty="0" smtClean="0"/>
              <a:t>Share your </a:t>
            </a:r>
            <a:r>
              <a:rPr lang="en-US" dirty="0" smtClean="0"/>
              <a:t>work</a:t>
            </a:r>
            <a:endParaRPr lang="en-US" dirty="0"/>
          </a:p>
        </p:txBody>
      </p:sp>
      <p:sp>
        <p:nvSpPr>
          <p:cNvPr id="3" name="Content Placeholder 2"/>
          <p:cNvSpPr>
            <a:spLocks noGrp="1"/>
          </p:cNvSpPr>
          <p:nvPr>
            <p:ph idx="1"/>
          </p:nvPr>
        </p:nvSpPr>
        <p:spPr>
          <a:xfrm>
            <a:off x="242735" y="1002536"/>
            <a:ext cx="8901265" cy="1147772"/>
          </a:xfrm>
        </p:spPr>
        <p:txBody>
          <a:bodyPr>
            <a:normAutofit fontScale="77500" lnSpcReduction="20000"/>
          </a:bodyPr>
          <a:lstStyle/>
          <a:p>
            <a:r>
              <a:rPr lang="en-US" dirty="0" smtClean="0">
                <a:solidFill>
                  <a:schemeClr val="bg1">
                    <a:lumMod val="50000"/>
                  </a:schemeClr>
                </a:solidFill>
              </a:rPr>
              <a:t>Upload research notes documenting your research to </a:t>
            </a:r>
            <a:r>
              <a:rPr lang="en-US" dirty="0" err="1" smtClean="0">
                <a:solidFill>
                  <a:schemeClr val="bg1">
                    <a:lumMod val="50000"/>
                  </a:schemeClr>
                </a:solidFill>
              </a:rPr>
              <a:t>publiclab.org</a:t>
            </a:r>
            <a:r>
              <a:rPr lang="en-US" dirty="0" smtClean="0">
                <a:solidFill>
                  <a:schemeClr val="bg1">
                    <a:lumMod val="50000"/>
                  </a:schemeClr>
                </a:solidFill>
              </a:rPr>
              <a:t>:</a:t>
            </a:r>
          </a:p>
          <a:p>
            <a:r>
              <a:rPr lang="en-US" dirty="0" smtClean="0">
                <a:solidFill>
                  <a:schemeClr val="bg1">
                    <a:lumMod val="50000"/>
                  </a:schemeClr>
                </a:solidFill>
              </a:rPr>
              <a:t>You’ll need to register for an account (it’s free) </a:t>
            </a:r>
            <a:endParaRPr lang="en-US" dirty="0">
              <a:solidFill>
                <a:schemeClr val="bg1">
                  <a:lumMod val="50000"/>
                </a:schemeClr>
              </a:solidFill>
            </a:endParaRPr>
          </a:p>
        </p:txBody>
      </p:sp>
      <p:pic>
        <p:nvPicPr>
          <p:cNvPr id="5" name="Picture 4" descr="Screen Shot 2014-11-18 at 1.3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026" y="2626819"/>
            <a:ext cx="7575900" cy="4231181"/>
          </a:xfrm>
          <a:prstGeom prst="rect">
            <a:avLst/>
          </a:prstGeom>
        </p:spPr>
      </p:pic>
    </p:spTree>
    <p:extLst>
      <p:ext uri="{BB962C8B-B14F-4D97-AF65-F5344CB8AC3E}">
        <p14:creationId xmlns:p14="http://schemas.microsoft.com/office/powerpoint/2010/main" val="8146612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TotalTime>
  <Words>583</Words>
  <Application>Microsoft Macintosh PowerPoint</Application>
  <PresentationFormat>On-screen Show (4:3)</PresentationFormat>
  <Paragraphs>42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How to Make Thermal Images from a Thermal Flashlight</vt:lpstr>
      <vt:lpstr>First: Choose your light tracking approach</vt:lpstr>
      <vt:lpstr>Long exposure: Technical points</vt:lpstr>
      <vt:lpstr>Second: choose your imaging location</vt:lpstr>
      <vt:lpstr>Third: set your flashlight to the right temperature range</vt:lpstr>
      <vt:lpstr>Make your images!</vt:lpstr>
      <vt:lpstr>Consider Printing a color wheel and marking it with your temperature range to help read your images</vt:lpstr>
      <vt:lpstr>Share your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Make Thermal Images from a Thermal Flashlight</dc:title>
  <dc:creator>Sara Wylie</dc:creator>
  <cp:lastModifiedBy>Sara Wylie</cp:lastModifiedBy>
  <cp:revision>19</cp:revision>
  <dcterms:created xsi:type="dcterms:W3CDTF">2014-11-18T17:08:54Z</dcterms:created>
  <dcterms:modified xsi:type="dcterms:W3CDTF">2014-11-18T19:02:09Z</dcterms:modified>
</cp:coreProperties>
</file>